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3"/>
  </p:notesMasterIdLst>
  <p:sldIdLst>
    <p:sldId id="257" r:id="rId5"/>
    <p:sldId id="327" r:id="rId6"/>
    <p:sldId id="298" r:id="rId7"/>
    <p:sldId id="300" r:id="rId8"/>
    <p:sldId id="301" r:id="rId9"/>
    <p:sldId id="302" r:id="rId10"/>
    <p:sldId id="303" r:id="rId11"/>
    <p:sldId id="328" r:id="rId12"/>
    <p:sldId id="329" r:id="rId13"/>
    <p:sldId id="330" r:id="rId14"/>
    <p:sldId id="345" r:id="rId15"/>
    <p:sldId id="331" r:id="rId16"/>
    <p:sldId id="332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6" r:id="rId27"/>
    <p:sldId id="343" r:id="rId28"/>
    <p:sldId id="344" r:id="rId29"/>
    <p:sldId id="347" r:id="rId30"/>
    <p:sldId id="348" r:id="rId31"/>
    <p:sldId id="350" r:id="rId32"/>
    <p:sldId id="351" r:id="rId33"/>
    <p:sldId id="349" r:id="rId34"/>
    <p:sldId id="352" r:id="rId35"/>
    <p:sldId id="353" r:id="rId36"/>
    <p:sldId id="354" r:id="rId37"/>
    <p:sldId id="324" r:id="rId38"/>
    <p:sldId id="355" r:id="rId39"/>
    <p:sldId id="356" r:id="rId40"/>
    <p:sldId id="357" r:id="rId41"/>
    <p:sldId id="333" r:id="rId4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4B4BB-ABB0-4073-AA4D-41DFE97CDF7A}" v="355" dt="2022-10-28T17:39:58.375"/>
    <p1510:client id="{7CFEEAA5-8E02-6B4F-87C9-05F24D8393A5}" v="7" dt="2022-11-16T17:07:40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8" autoAdjust="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E8872-3E13-4EAB-86BD-D02EBC98BA6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D4BFED66-1C7A-4C30-9946-00D3E74443DB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Coleta</a:t>
          </a:r>
          <a:endParaRPr lang="pt-BR" dirty="0"/>
        </a:p>
      </dgm:t>
    </dgm:pt>
    <dgm:pt modelId="{CF7D0AC1-C0DA-4CDD-9E50-FBC54221CE46}" type="parTrans" cxnId="{85DD3357-087D-49C1-8E92-0A6CE2778B9C}">
      <dgm:prSet/>
      <dgm:spPr/>
    </dgm:pt>
    <dgm:pt modelId="{C00CCAD7-147A-46FE-B814-BA8DDEE45CC0}" type="sibTrans" cxnId="{85DD3357-087D-49C1-8E92-0A6CE2778B9C}">
      <dgm:prSet/>
      <dgm:spPr/>
    </dgm:pt>
    <dgm:pt modelId="{F8570E70-5B14-4BB6-9582-12DAA15BB256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Transformação (Power Query)</a:t>
          </a:r>
          <a:endParaRPr lang="pt-BR" dirty="0"/>
        </a:p>
      </dgm:t>
    </dgm:pt>
    <dgm:pt modelId="{43E54F5E-FF0E-435D-8B5B-CA0A966B768A}" type="parTrans" cxnId="{1CDE10FC-3E64-4AAA-A0EE-85E640163651}">
      <dgm:prSet/>
      <dgm:spPr/>
    </dgm:pt>
    <dgm:pt modelId="{6392DA22-8B9A-473D-906B-E561AC0D5F87}" type="sibTrans" cxnId="{1CDE10FC-3E64-4AAA-A0EE-85E640163651}">
      <dgm:prSet/>
      <dgm:spPr/>
    </dgm:pt>
    <dgm:pt modelId="{C5A0C3A5-1243-4782-B644-D5B2DDB6213F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Criação do Dashboard</a:t>
          </a:r>
          <a:endParaRPr lang="pt-BR" dirty="0"/>
        </a:p>
      </dgm:t>
    </dgm:pt>
    <dgm:pt modelId="{1CDCC49D-A434-4AD6-AC41-E30E3DD151E6}" type="parTrans" cxnId="{7D111487-58CF-4DA1-BFF9-812C621F87E7}">
      <dgm:prSet/>
      <dgm:spPr/>
    </dgm:pt>
    <dgm:pt modelId="{40D1F0AC-7A20-4366-BA28-17D68F6A2613}" type="sibTrans" cxnId="{7D111487-58CF-4DA1-BFF9-812C621F87E7}">
      <dgm:prSet/>
      <dgm:spPr/>
    </dgm:pt>
    <dgm:pt modelId="{3BBEA3FB-CAFB-494D-A1D0-6CC3579A01B7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Publicação do relatório</a:t>
          </a:r>
        </a:p>
      </dgm:t>
    </dgm:pt>
    <dgm:pt modelId="{39A2A2A1-0876-42B9-AC67-B236236BFAD9}" type="parTrans" cxnId="{5A7DCCCA-B3A0-4957-9DBE-A56299581451}">
      <dgm:prSet/>
      <dgm:spPr/>
    </dgm:pt>
    <dgm:pt modelId="{A68D2006-560C-4CA6-BA45-82A5565B673D}" type="sibTrans" cxnId="{5A7DCCCA-B3A0-4957-9DBE-A56299581451}">
      <dgm:prSet/>
      <dgm:spPr/>
    </dgm:pt>
    <dgm:pt modelId="{8CF602AE-A4CB-44A6-B906-44767B9189DA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Inserção em um Dashboard</a:t>
          </a:r>
          <a:endParaRPr lang="pt-BR" dirty="0"/>
        </a:p>
      </dgm:t>
    </dgm:pt>
    <dgm:pt modelId="{5820C2F7-021C-4B23-ADEE-CE07A524B841}" type="parTrans" cxnId="{833D5F2E-9B01-402A-8FEE-3E7E0E2ADF6C}">
      <dgm:prSet/>
      <dgm:spPr/>
    </dgm:pt>
    <dgm:pt modelId="{11389979-5F1E-48A2-8BC8-0D2D5D9FC8F1}" type="sibTrans" cxnId="{833D5F2E-9B01-402A-8FEE-3E7E0E2ADF6C}">
      <dgm:prSet/>
      <dgm:spPr/>
    </dgm:pt>
    <dgm:pt modelId="{F46B18B3-C461-4154-BBB9-58B75BFA1621}" type="pres">
      <dgm:prSet presAssocID="{945E8872-3E13-4EAB-86BD-D02EBC98BA6D}" presName="Name0" presStyleCnt="0">
        <dgm:presLayoutVars>
          <dgm:dir/>
          <dgm:resizeHandles val="exact"/>
        </dgm:presLayoutVars>
      </dgm:prSet>
      <dgm:spPr/>
    </dgm:pt>
    <dgm:pt modelId="{0014E74F-77C9-4100-8797-53276BA96891}" type="pres">
      <dgm:prSet presAssocID="{945E8872-3E13-4EAB-86BD-D02EBC98BA6D}" presName="arrow" presStyleLbl="bgShp" presStyleIdx="0" presStyleCnt="1"/>
      <dgm:spPr/>
    </dgm:pt>
    <dgm:pt modelId="{995CED74-1B0A-47E1-9596-9926BD5C8B32}" type="pres">
      <dgm:prSet presAssocID="{945E8872-3E13-4EAB-86BD-D02EBC98BA6D}" presName="points" presStyleCnt="0"/>
      <dgm:spPr/>
    </dgm:pt>
    <dgm:pt modelId="{3C606175-326B-4C42-9792-F703BBA0E105}" type="pres">
      <dgm:prSet presAssocID="{D4BFED66-1C7A-4C30-9946-00D3E74443DB}" presName="compositeA" presStyleCnt="0"/>
      <dgm:spPr/>
    </dgm:pt>
    <dgm:pt modelId="{3C7213E7-BAD8-4792-B26A-89CB51E9DDE6}" type="pres">
      <dgm:prSet presAssocID="{D4BFED66-1C7A-4C30-9946-00D3E74443DB}" presName="textA" presStyleLbl="revTx" presStyleIdx="0" presStyleCnt="5">
        <dgm:presLayoutVars>
          <dgm:bulletEnabled val="1"/>
        </dgm:presLayoutVars>
      </dgm:prSet>
      <dgm:spPr/>
    </dgm:pt>
    <dgm:pt modelId="{EA620180-6DF9-4459-A9AC-F791B0B701B5}" type="pres">
      <dgm:prSet presAssocID="{D4BFED66-1C7A-4C30-9946-00D3E74443DB}" presName="circleA" presStyleLbl="node1" presStyleIdx="0" presStyleCnt="5"/>
      <dgm:spPr/>
    </dgm:pt>
    <dgm:pt modelId="{0B496BC9-3014-4747-AD06-F6D3D9155687}" type="pres">
      <dgm:prSet presAssocID="{D4BFED66-1C7A-4C30-9946-00D3E74443DB}" presName="spaceA" presStyleCnt="0"/>
      <dgm:spPr/>
    </dgm:pt>
    <dgm:pt modelId="{88236FD4-526D-4232-8124-FE1D0D819761}" type="pres">
      <dgm:prSet presAssocID="{C00CCAD7-147A-46FE-B814-BA8DDEE45CC0}" presName="space" presStyleCnt="0"/>
      <dgm:spPr/>
    </dgm:pt>
    <dgm:pt modelId="{E5F5E3E2-D5F0-41A2-B941-F11C417EFD0F}" type="pres">
      <dgm:prSet presAssocID="{F8570E70-5B14-4BB6-9582-12DAA15BB256}" presName="compositeB" presStyleCnt="0"/>
      <dgm:spPr/>
    </dgm:pt>
    <dgm:pt modelId="{B2F064F7-C243-4A69-9E28-F4EF95B570A2}" type="pres">
      <dgm:prSet presAssocID="{F8570E70-5B14-4BB6-9582-12DAA15BB256}" presName="textB" presStyleLbl="revTx" presStyleIdx="1" presStyleCnt="5">
        <dgm:presLayoutVars>
          <dgm:bulletEnabled val="1"/>
        </dgm:presLayoutVars>
      </dgm:prSet>
      <dgm:spPr/>
    </dgm:pt>
    <dgm:pt modelId="{7BFD8730-05A7-4C49-863E-B897700E15C5}" type="pres">
      <dgm:prSet presAssocID="{F8570E70-5B14-4BB6-9582-12DAA15BB256}" presName="circleB" presStyleLbl="node1" presStyleIdx="1" presStyleCnt="5"/>
      <dgm:spPr/>
    </dgm:pt>
    <dgm:pt modelId="{2DD13476-39F0-42CC-891A-47841F937948}" type="pres">
      <dgm:prSet presAssocID="{F8570E70-5B14-4BB6-9582-12DAA15BB256}" presName="spaceB" presStyleCnt="0"/>
      <dgm:spPr/>
    </dgm:pt>
    <dgm:pt modelId="{60786C73-5ABA-4413-858C-65BAFBB7141A}" type="pres">
      <dgm:prSet presAssocID="{6392DA22-8B9A-473D-906B-E561AC0D5F87}" presName="space" presStyleCnt="0"/>
      <dgm:spPr/>
    </dgm:pt>
    <dgm:pt modelId="{F21F6917-F8E4-4BE4-89CD-03C0B5A2C30D}" type="pres">
      <dgm:prSet presAssocID="{C5A0C3A5-1243-4782-B644-D5B2DDB6213F}" presName="compositeA" presStyleCnt="0"/>
      <dgm:spPr/>
    </dgm:pt>
    <dgm:pt modelId="{C8C47177-7B04-40CC-ABFC-EDAAFE5731B0}" type="pres">
      <dgm:prSet presAssocID="{C5A0C3A5-1243-4782-B644-D5B2DDB6213F}" presName="textA" presStyleLbl="revTx" presStyleIdx="2" presStyleCnt="5">
        <dgm:presLayoutVars>
          <dgm:bulletEnabled val="1"/>
        </dgm:presLayoutVars>
      </dgm:prSet>
      <dgm:spPr/>
    </dgm:pt>
    <dgm:pt modelId="{FF8B7AC0-A268-4F05-B66D-344549419670}" type="pres">
      <dgm:prSet presAssocID="{C5A0C3A5-1243-4782-B644-D5B2DDB6213F}" presName="circleA" presStyleLbl="node1" presStyleIdx="2" presStyleCnt="5"/>
      <dgm:spPr/>
    </dgm:pt>
    <dgm:pt modelId="{786A1DA5-D8E5-4A6E-890B-EDFF0426DD2E}" type="pres">
      <dgm:prSet presAssocID="{C5A0C3A5-1243-4782-B644-D5B2DDB6213F}" presName="spaceA" presStyleCnt="0"/>
      <dgm:spPr/>
    </dgm:pt>
    <dgm:pt modelId="{97E3F1EF-768B-4C70-91F7-E4749F68A991}" type="pres">
      <dgm:prSet presAssocID="{40D1F0AC-7A20-4366-BA28-17D68F6A2613}" presName="space" presStyleCnt="0"/>
      <dgm:spPr/>
    </dgm:pt>
    <dgm:pt modelId="{4815B153-6FDA-43DA-BA36-34B960EAC462}" type="pres">
      <dgm:prSet presAssocID="{3BBEA3FB-CAFB-494D-A1D0-6CC3579A01B7}" presName="compositeB" presStyleCnt="0"/>
      <dgm:spPr/>
    </dgm:pt>
    <dgm:pt modelId="{8EE0DF06-449A-4461-9644-BB230C417BBC}" type="pres">
      <dgm:prSet presAssocID="{3BBEA3FB-CAFB-494D-A1D0-6CC3579A01B7}" presName="textB" presStyleLbl="revTx" presStyleIdx="3" presStyleCnt="5">
        <dgm:presLayoutVars>
          <dgm:bulletEnabled val="1"/>
        </dgm:presLayoutVars>
      </dgm:prSet>
      <dgm:spPr/>
    </dgm:pt>
    <dgm:pt modelId="{D2534CDB-0D8A-427E-9F80-3C36C1A3A9B9}" type="pres">
      <dgm:prSet presAssocID="{3BBEA3FB-CAFB-494D-A1D0-6CC3579A01B7}" presName="circleB" presStyleLbl="node1" presStyleIdx="3" presStyleCnt="5"/>
      <dgm:spPr/>
    </dgm:pt>
    <dgm:pt modelId="{A5D1B615-1CB6-40A5-8F6A-2EA340FF9AEA}" type="pres">
      <dgm:prSet presAssocID="{3BBEA3FB-CAFB-494D-A1D0-6CC3579A01B7}" presName="spaceB" presStyleCnt="0"/>
      <dgm:spPr/>
    </dgm:pt>
    <dgm:pt modelId="{49D161FB-0D9E-4D89-93EA-C538F1A92AC6}" type="pres">
      <dgm:prSet presAssocID="{A68D2006-560C-4CA6-BA45-82A5565B673D}" presName="space" presStyleCnt="0"/>
      <dgm:spPr/>
    </dgm:pt>
    <dgm:pt modelId="{E69F02CB-7091-4A1C-8686-70E459D201F5}" type="pres">
      <dgm:prSet presAssocID="{8CF602AE-A4CB-44A6-B906-44767B9189DA}" presName="compositeA" presStyleCnt="0"/>
      <dgm:spPr/>
    </dgm:pt>
    <dgm:pt modelId="{58D97325-A9CC-4AEB-8B44-9A69F4DA8843}" type="pres">
      <dgm:prSet presAssocID="{8CF602AE-A4CB-44A6-B906-44767B9189DA}" presName="textA" presStyleLbl="revTx" presStyleIdx="4" presStyleCnt="5">
        <dgm:presLayoutVars>
          <dgm:bulletEnabled val="1"/>
        </dgm:presLayoutVars>
      </dgm:prSet>
      <dgm:spPr/>
    </dgm:pt>
    <dgm:pt modelId="{46054C9C-A0DB-470E-B11D-7FA9C51AFEFC}" type="pres">
      <dgm:prSet presAssocID="{8CF602AE-A4CB-44A6-B906-44767B9189DA}" presName="circleA" presStyleLbl="node1" presStyleIdx="4" presStyleCnt="5"/>
      <dgm:spPr/>
    </dgm:pt>
    <dgm:pt modelId="{80CD99FC-1C6A-40F9-B65E-AECF344C971D}" type="pres">
      <dgm:prSet presAssocID="{8CF602AE-A4CB-44A6-B906-44767B9189DA}" presName="spaceA" presStyleCnt="0"/>
      <dgm:spPr/>
    </dgm:pt>
  </dgm:ptLst>
  <dgm:cxnLst>
    <dgm:cxn modelId="{6C5D5214-5D06-4AF2-BF38-33FBA33AA0F9}" type="presOf" srcId="{C5A0C3A5-1243-4782-B644-D5B2DDB6213F}" destId="{C8C47177-7B04-40CC-ABFC-EDAAFE5731B0}" srcOrd="0" destOrd="0" presId="urn:microsoft.com/office/officeart/2005/8/layout/hProcess11"/>
    <dgm:cxn modelId="{9504AC14-66E5-4CFA-AEFB-05194291F12C}" type="presOf" srcId="{D4BFED66-1C7A-4C30-9946-00D3E74443DB}" destId="{3C7213E7-BAD8-4792-B26A-89CB51E9DDE6}" srcOrd="0" destOrd="0" presId="urn:microsoft.com/office/officeart/2005/8/layout/hProcess11"/>
    <dgm:cxn modelId="{833D5F2E-9B01-402A-8FEE-3E7E0E2ADF6C}" srcId="{945E8872-3E13-4EAB-86BD-D02EBC98BA6D}" destId="{8CF602AE-A4CB-44A6-B906-44767B9189DA}" srcOrd="4" destOrd="0" parTransId="{5820C2F7-021C-4B23-ADEE-CE07A524B841}" sibTransId="{11389979-5F1E-48A2-8BC8-0D2D5D9FC8F1}"/>
    <dgm:cxn modelId="{15D9355E-84AB-476C-8866-EAE549886BFB}" type="presOf" srcId="{3BBEA3FB-CAFB-494D-A1D0-6CC3579A01B7}" destId="{8EE0DF06-449A-4461-9644-BB230C417BBC}" srcOrd="0" destOrd="0" presId="urn:microsoft.com/office/officeart/2005/8/layout/hProcess11"/>
    <dgm:cxn modelId="{85DD3357-087D-49C1-8E92-0A6CE2778B9C}" srcId="{945E8872-3E13-4EAB-86BD-D02EBC98BA6D}" destId="{D4BFED66-1C7A-4C30-9946-00D3E74443DB}" srcOrd="0" destOrd="0" parTransId="{CF7D0AC1-C0DA-4CDD-9E50-FBC54221CE46}" sibTransId="{C00CCAD7-147A-46FE-B814-BA8DDEE45CC0}"/>
    <dgm:cxn modelId="{7D111487-58CF-4DA1-BFF9-812C621F87E7}" srcId="{945E8872-3E13-4EAB-86BD-D02EBC98BA6D}" destId="{C5A0C3A5-1243-4782-B644-D5B2DDB6213F}" srcOrd="2" destOrd="0" parTransId="{1CDCC49D-A434-4AD6-AC41-E30E3DD151E6}" sibTransId="{40D1F0AC-7A20-4366-BA28-17D68F6A2613}"/>
    <dgm:cxn modelId="{6D88A993-CCBE-49DC-9B31-08B495AA3273}" type="presOf" srcId="{945E8872-3E13-4EAB-86BD-D02EBC98BA6D}" destId="{F46B18B3-C461-4154-BBB9-58B75BFA1621}" srcOrd="0" destOrd="0" presId="urn:microsoft.com/office/officeart/2005/8/layout/hProcess11"/>
    <dgm:cxn modelId="{5A7DCCCA-B3A0-4957-9DBE-A56299581451}" srcId="{945E8872-3E13-4EAB-86BD-D02EBC98BA6D}" destId="{3BBEA3FB-CAFB-494D-A1D0-6CC3579A01B7}" srcOrd="3" destOrd="0" parTransId="{39A2A2A1-0876-42B9-AC67-B236236BFAD9}" sibTransId="{A68D2006-560C-4CA6-BA45-82A5565B673D}"/>
    <dgm:cxn modelId="{C089BADA-AC00-4D5A-A323-BF99CAAFA625}" type="presOf" srcId="{8CF602AE-A4CB-44A6-B906-44767B9189DA}" destId="{58D97325-A9CC-4AEB-8B44-9A69F4DA8843}" srcOrd="0" destOrd="0" presId="urn:microsoft.com/office/officeart/2005/8/layout/hProcess11"/>
    <dgm:cxn modelId="{4B2F68DD-DAC9-490D-917E-6F93515F73A7}" type="presOf" srcId="{F8570E70-5B14-4BB6-9582-12DAA15BB256}" destId="{B2F064F7-C243-4A69-9E28-F4EF95B570A2}" srcOrd="0" destOrd="0" presId="urn:microsoft.com/office/officeart/2005/8/layout/hProcess11"/>
    <dgm:cxn modelId="{1CDE10FC-3E64-4AAA-A0EE-85E640163651}" srcId="{945E8872-3E13-4EAB-86BD-D02EBC98BA6D}" destId="{F8570E70-5B14-4BB6-9582-12DAA15BB256}" srcOrd="1" destOrd="0" parTransId="{43E54F5E-FF0E-435D-8B5B-CA0A966B768A}" sibTransId="{6392DA22-8B9A-473D-906B-E561AC0D5F87}"/>
    <dgm:cxn modelId="{A5742E44-E965-416A-83F8-39DE38A4C138}" type="presParOf" srcId="{F46B18B3-C461-4154-BBB9-58B75BFA1621}" destId="{0014E74F-77C9-4100-8797-53276BA96891}" srcOrd="0" destOrd="0" presId="urn:microsoft.com/office/officeart/2005/8/layout/hProcess11"/>
    <dgm:cxn modelId="{004C0A79-E395-4F9B-890B-AE38C7AD4DE7}" type="presParOf" srcId="{F46B18B3-C461-4154-BBB9-58B75BFA1621}" destId="{995CED74-1B0A-47E1-9596-9926BD5C8B32}" srcOrd="1" destOrd="0" presId="urn:microsoft.com/office/officeart/2005/8/layout/hProcess11"/>
    <dgm:cxn modelId="{87BBE60B-65F3-431C-8FA0-9D1ED9E8C03A}" type="presParOf" srcId="{995CED74-1B0A-47E1-9596-9926BD5C8B32}" destId="{3C606175-326B-4C42-9792-F703BBA0E105}" srcOrd="0" destOrd="0" presId="urn:microsoft.com/office/officeart/2005/8/layout/hProcess11"/>
    <dgm:cxn modelId="{9B96977F-3DA7-4930-A076-166F686FA079}" type="presParOf" srcId="{3C606175-326B-4C42-9792-F703BBA0E105}" destId="{3C7213E7-BAD8-4792-B26A-89CB51E9DDE6}" srcOrd="0" destOrd="0" presId="urn:microsoft.com/office/officeart/2005/8/layout/hProcess11"/>
    <dgm:cxn modelId="{D85466DC-E0E9-4537-918C-62527A790E2E}" type="presParOf" srcId="{3C606175-326B-4C42-9792-F703BBA0E105}" destId="{EA620180-6DF9-4459-A9AC-F791B0B701B5}" srcOrd="1" destOrd="0" presId="urn:microsoft.com/office/officeart/2005/8/layout/hProcess11"/>
    <dgm:cxn modelId="{36C5E6E2-1D28-4232-8A1F-B1C60FC2F427}" type="presParOf" srcId="{3C606175-326B-4C42-9792-F703BBA0E105}" destId="{0B496BC9-3014-4747-AD06-F6D3D9155687}" srcOrd="2" destOrd="0" presId="urn:microsoft.com/office/officeart/2005/8/layout/hProcess11"/>
    <dgm:cxn modelId="{1020F873-DB30-4D05-B4EB-6E7DCD5B6C51}" type="presParOf" srcId="{995CED74-1B0A-47E1-9596-9926BD5C8B32}" destId="{88236FD4-526D-4232-8124-FE1D0D819761}" srcOrd="1" destOrd="0" presId="urn:microsoft.com/office/officeart/2005/8/layout/hProcess11"/>
    <dgm:cxn modelId="{713FB421-5F7A-4662-9185-A5F25C972C79}" type="presParOf" srcId="{995CED74-1B0A-47E1-9596-9926BD5C8B32}" destId="{E5F5E3E2-D5F0-41A2-B941-F11C417EFD0F}" srcOrd="2" destOrd="0" presId="urn:microsoft.com/office/officeart/2005/8/layout/hProcess11"/>
    <dgm:cxn modelId="{D5715A2A-D4F8-424B-98A8-98A6303F2707}" type="presParOf" srcId="{E5F5E3E2-D5F0-41A2-B941-F11C417EFD0F}" destId="{B2F064F7-C243-4A69-9E28-F4EF95B570A2}" srcOrd="0" destOrd="0" presId="urn:microsoft.com/office/officeart/2005/8/layout/hProcess11"/>
    <dgm:cxn modelId="{C19EE825-03E9-4A22-BF35-F6A4DE185634}" type="presParOf" srcId="{E5F5E3E2-D5F0-41A2-B941-F11C417EFD0F}" destId="{7BFD8730-05A7-4C49-863E-B897700E15C5}" srcOrd="1" destOrd="0" presId="urn:microsoft.com/office/officeart/2005/8/layout/hProcess11"/>
    <dgm:cxn modelId="{2BAE6D94-FA36-413E-B35F-A81D151B3F8E}" type="presParOf" srcId="{E5F5E3E2-D5F0-41A2-B941-F11C417EFD0F}" destId="{2DD13476-39F0-42CC-891A-47841F937948}" srcOrd="2" destOrd="0" presId="urn:microsoft.com/office/officeart/2005/8/layout/hProcess11"/>
    <dgm:cxn modelId="{1BBE44A5-6C0A-4860-B8F5-4E5A0DDD91DD}" type="presParOf" srcId="{995CED74-1B0A-47E1-9596-9926BD5C8B32}" destId="{60786C73-5ABA-4413-858C-65BAFBB7141A}" srcOrd="3" destOrd="0" presId="urn:microsoft.com/office/officeart/2005/8/layout/hProcess11"/>
    <dgm:cxn modelId="{67D4B42C-FE12-40A6-874E-AB8276CE89A0}" type="presParOf" srcId="{995CED74-1B0A-47E1-9596-9926BD5C8B32}" destId="{F21F6917-F8E4-4BE4-89CD-03C0B5A2C30D}" srcOrd="4" destOrd="0" presId="urn:microsoft.com/office/officeart/2005/8/layout/hProcess11"/>
    <dgm:cxn modelId="{A611D6AE-F04D-4CEB-AD90-DD13FAD5B815}" type="presParOf" srcId="{F21F6917-F8E4-4BE4-89CD-03C0B5A2C30D}" destId="{C8C47177-7B04-40CC-ABFC-EDAAFE5731B0}" srcOrd="0" destOrd="0" presId="urn:microsoft.com/office/officeart/2005/8/layout/hProcess11"/>
    <dgm:cxn modelId="{36348FCC-B254-4EC3-95BD-33F2B1DD8E8A}" type="presParOf" srcId="{F21F6917-F8E4-4BE4-89CD-03C0B5A2C30D}" destId="{FF8B7AC0-A268-4F05-B66D-344549419670}" srcOrd="1" destOrd="0" presId="urn:microsoft.com/office/officeart/2005/8/layout/hProcess11"/>
    <dgm:cxn modelId="{A37E3269-5A68-409A-9D01-1D67BDAEECCB}" type="presParOf" srcId="{F21F6917-F8E4-4BE4-89CD-03C0B5A2C30D}" destId="{786A1DA5-D8E5-4A6E-890B-EDFF0426DD2E}" srcOrd="2" destOrd="0" presId="urn:microsoft.com/office/officeart/2005/8/layout/hProcess11"/>
    <dgm:cxn modelId="{9641A64F-1A99-422A-B753-D9179A892504}" type="presParOf" srcId="{995CED74-1B0A-47E1-9596-9926BD5C8B32}" destId="{97E3F1EF-768B-4C70-91F7-E4749F68A991}" srcOrd="5" destOrd="0" presId="urn:microsoft.com/office/officeart/2005/8/layout/hProcess11"/>
    <dgm:cxn modelId="{73E52903-D764-44E7-AADF-74D5DD0FA0ED}" type="presParOf" srcId="{995CED74-1B0A-47E1-9596-9926BD5C8B32}" destId="{4815B153-6FDA-43DA-BA36-34B960EAC462}" srcOrd="6" destOrd="0" presId="urn:microsoft.com/office/officeart/2005/8/layout/hProcess11"/>
    <dgm:cxn modelId="{FD277BB1-AECF-4DCA-88B9-371285068C40}" type="presParOf" srcId="{4815B153-6FDA-43DA-BA36-34B960EAC462}" destId="{8EE0DF06-449A-4461-9644-BB230C417BBC}" srcOrd="0" destOrd="0" presId="urn:microsoft.com/office/officeart/2005/8/layout/hProcess11"/>
    <dgm:cxn modelId="{5F36CFA9-45C4-4C27-8904-2A7F0BB8B2EB}" type="presParOf" srcId="{4815B153-6FDA-43DA-BA36-34B960EAC462}" destId="{D2534CDB-0D8A-427E-9F80-3C36C1A3A9B9}" srcOrd="1" destOrd="0" presId="urn:microsoft.com/office/officeart/2005/8/layout/hProcess11"/>
    <dgm:cxn modelId="{94094569-3BB8-4DA3-9BC3-5FCABD8058D6}" type="presParOf" srcId="{4815B153-6FDA-43DA-BA36-34B960EAC462}" destId="{A5D1B615-1CB6-40A5-8F6A-2EA340FF9AEA}" srcOrd="2" destOrd="0" presId="urn:microsoft.com/office/officeart/2005/8/layout/hProcess11"/>
    <dgm:cxn modelId="{13B83DA6-CABB-4F4D-BBA6-26ADEA03E0D8}" type="presParOf" srcId="{995CED74-1B0A-47E1-9596-9926BD5C8B32}" destId="{49D161FB-0D9E-4D89-93EA-C538F1A92AC6}" srcOrd="7" destOrd="0" presId="urn:microsoft.com/office/officeart/2005/8/layout/hProcess11"/>
    <dgm:cxn modelId="{A833C074-04DF-4596-9379-21D083A996AB}" type="presParOf" srcId="{995CED74-1B0A-47E1-9596-9926BD5C8B32}" destId="{E69F02CB-7091-4A1C-8686-70E459D201F5}" srcOrd="8" destOrd="0" presId="urn:microsoft.com/office/officeart/2005/8/layout/hProcess11"/>
    <dgm:cxn modelId="{063552E9-7ECC-4FE0-AE14-EFCD9C7B2561}" type="presParOf" srcId="{E69F02CB-7091-4A1C-8686-70E459D201F5}" destId="{58D97325-A9CC-4AEB-8B44-9A69F4DA8843}" srcOrd="0" destOrd="0" presId="urn:microsoft.com/office/officeart/2005/8/layout/hProcess11"/>
    <dgm:cxn modelId="{D794167C-453F-4AA7-BF7F-690EA2AAAFD1}" type="presParOf" srcId="{E69F02CB-7091-4A1C-8686-70E459D201F5}" destId="{46054C9C-A0DB-470E-B11D-7FA9C51AFEFC}" srcOrd="1" destOrd="0" presId="urn:microsoft.com/office/officeart/2005/8/layout/hProcess11"/>
    <dgm:cxn modelId="{7F6C6F01-8E11-4A72-BD4B-B9CE2C1D4ED5}" type="presParOf" srcId="{E69F02CB-7091-4A1C-8686-70E459D201F5}" destId="{80CD99FC-1C6A-40F9-B65E-AECF344C971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4E74F-77C9-4100-8797-53276BA96891}">
      <dsp:nvSpPr>
        <dsp:cNvPr id="0" name=""/>
        <dsp:cNvSpPr/>
      </dsp:nvSpPr>
      <dsp:spPr>
        <a:xfrm>
          <a:off x="0" y="683212"/>
          <a:ext cx="7903952" cy="9109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213E7-BAD8-4792-B26A-89CB51E9DDE6}">
      <dsp:nvSpPr>
        <dsp:cNvPr id="0" name=""/>
        <dsp:cNvSpPr/>
      </dsp:nvSpPr>
      <dsp:spPr>
        <a:xfrm>
          <a:off x="3126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Coleta</a:t>
          </a:r>
          <a:endParaRPr lang="pt-BR" sz="1300" kern="1200" dirty="0"/>
        </a:p>
      </dsp:txBody>
      <dsp:txXfrm>
        <a:off x="3126" y="0"/>
        <a:ext cx="1366789" cy="910950"/>
      </dsp:txXfrm>
    </dsp:sp>
    <dsp:sp modelId="{EA620180-6DF9-4459-A9AC-F791B0B701B5}">
      <dsp:nvSpPr>
        <dsp:cNvPr id="0" name=""/>
        <dsp:cNvSpPr/>
      </dsp:nvSpPr>
      <dsp:spPr>
        <a:xfrm>
          <a:off x="572652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064F7-C243-4A69-9E28-F4EF95B570A2}">
      <dsp:nvSpPr>
        <dsp:cNvPr id="0" name=""/>
        <dsp:cNvSpPr/>
      </dsp:nvSpPr>
      <dsp:spPr>
        <a:xfrm>
          <a:off x="1438254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Transformação (Power Query)</a:t>
          </a:r>
          <a:endParaRPr lang="pt-BR" sz="1300" kern="1200" dirty="0"/>
        </a:p>
      </dsp:txBody>
      <dsp:txXfrm>
        <a:off x="1438254" y="1366424"/>
        <a:ext cx="1366789" cy="910950"/>
      </dsp:txXfrm>
    </dsp:sp>
    <dsp:sp modelId="{7BFD8730-05A7-4C49-863E-B897700E15C5}">
      <dsp:nvSpPr>
        <dsp:cNvPr id="0" name=""/>
        <dsp:cNvSpPr/>
      </dsp:nvSpPr>
      <dsp:spPr>
        <a:xfrm>
          <a:off x="2007780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47177-7B04-40CC-ABFC-EDAAFE5731B0}">
      <dsp:nvSpPr>
        <dsp:cNvPr id="0" name=""/>
        <dsp:cNvSpPr/>
      </dsp:nvSpPr>
      <dsp:spPr>
        <a:xfrm>
          <a:off x="2873383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Criação do Dashboard</a:t>
          </a:r>
          <a:endParaRPr lang="pt-BR" sz="1300" kern="1200" dirty="0"/>
        </a:p>
      </dsp:txBody>
      <dsp:txXfrm>
        <a:off x="2873383" y="0"/>
        <a:ext cx="1366789" cy="910950"/>
      </dsp:txXfrm>
    </dsp:sp>
    <dsp:sp modelId="{FF8B7AC0-A268-4F05-B66D-344549419670}">
      <dsp:nvSpPr>
        <dsp:cNvPr id="0" name=""/>
        <dsp:cNvSpPr/>
      </dsp:nvSpPr>
      <dsp:spPr>
        <a:xfrm>
          <a:off x="3442909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0DF06-449A-4461-9644-BB230C417BBC}">
      <dsp:nvSpPr>
        <dsp:cNvPr id="0" name=""/>
        <dsp:cNvSpPr/>
      </dsp:nvSpPr>
      <dsp:spPr>
        <a:xfrm>
          <a:off x="4308512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Publicação do relatório</a:t>
          </a:r>
        </a:p>
      </dsp:txBody>
      <dsp:txXfrm>
        <a:off x="4308512" y="1366424"/>
        <a:ext cx="1366789" cy="910950"/>
      </dsp:txXfrm>
    </dsp:sp>
    <dsp:sp modelId="{D2534CDB-0D8A-427E-9F80-3C36C1A3A9B9}">
      <dsp:nvSpPr>
        <dsp:cNvPr id="0" name=""/>
        <dsp:cNvSpPr/>
      </dsp:nvSpPr>
      <dsp:spPr>
        <a:xfrm>
          <a:off x="4878038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97325-A9CC-4AEB-8B44-9A69F4DA8843}">
      <dsp:nvSpPr>
        <dsp:cNvPr id="0" name=""/>
        <dsp:cNvSpPr/>
      </dsp:nvSpPr>
      <dsp:spPr>
        <a:xfrm>
          <a:off x="5743641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Inserção em um Dashboard</a:t>
          </a:r>
          <a:endParaRPr lang="pt-BR" sz="1300" kern="1200" dirty="0"/>
        </a:p>
      </dsp:txBody>
      <dsp:txXfrm>
        <a:off x="5743641" y="0"/>
        <a:ext cx="1366789" cy="910950"/>
      </dsp:txXfrm>
    </dsp:sp>
    <dsp:sp modelId="{46054C9C-A0DB-470E-B11D-7FA9C51AFEFC}">
      <dsp:nvSpPr>
        <dsp:cNvPr id="0" name=""/>
        <dsp:cNvSpPr/>
      </dsp:nvSpPr>
      <dsp:spPr>
        <a:xfrm>
          <a:off x="6313167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90378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8687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420942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0619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 é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necessária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à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da </a:t>
            </a:r>
            <a:r>
              <a:rPr lang="en-US" dirty="0" err="1"/>
              <a:t>organização</a:t>
            </a:r>
            <a:r>
              <a:rPr lang="en-US" dirty="0"/>
              <a:t>.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palavra</a:t>
            </a:r>
            <a:r>
              <a:rPr lang="en-US" dirty="0"/>
              <a:t>-passe </a:t>
            </a:r>
            <a:r>
              <a:rPr lang="en-US" dirty="0" err="1"/>
              <a:t>precisa</a:t>
            </a:r>
            <a:r>
              <a:rPr lang="en-US" dirty="0"/>
              <a:t> de ser </a:t>
            </a:r>
            <a:r>
              <a:rPr lang="en-US" dirty="0" err="1"/>
              <a:t>atualizada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90 </a:t>
            </a:r>
            <a:r>
              <a:rPr lang="en-US" dirty="0" err="1"/>
              <a:t>dias</a:t>
            </a:r>
            <a:r>
              <a:rPr lang="en-US" dirty="0"/>
              <a:t>. Pode </a:t>
            </a:r>
            <a:r>
              <a:rPr lang="en-US" dirty="0" err="1"/>
              <a:t>alterar</a:t>
            </a:r>
            <a:r>
              <a:rPr lang="en-US" dirty="0"/>
              <a:t> a </a:t>
            </a:r>
            <a:r>
              <a:rPr lang="en-US" dirty="0" err="1"/>
              <a:t>origem</a:t>
            </a:r>
            <a:r>
              <a:rPr lang="en-US" dirty="0"/>
              <a:t> de dados,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limpar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.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50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676662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762144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Apesar</a:t>
            </a:r>
            <a:r>
              <a:rPr lang="en-US" dirty="0"/>
              <a:t> do power BI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JSON e converter para tabular, é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antes de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relatórios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e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edição</a:t>
            </a:r>
            <a:r>
              <a:rPr lang="en-US" dirty="0"/>
              <a:t> no </a:t>
            </a:r>
            <a:r>
              <a:rPr lang="en-US" dirty="0" err="1"/>
              <a:t>powerbi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464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63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14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48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77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68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93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76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37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221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49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Esse</a:t>
            </a:r>
            <a:r>
              <a:rPr lang="en-US" dirty="0"/>
              <a:t> tempo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configurado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admin para </a:t>
            </a:r>
            <a:r>
              <a:rPr lang="en-US" dirty="0" err="1"/>
              <a:t>evitar</a:t>
            </a:r>
            <a:r>
              <a:rPr lang="en-US" dirty="0"/>
              <a:t> o </a:t>
            </a:r>
            <a:r>
              <a:rPr lang="en-US" dirty="0" err="1"/>
              <a:t>monopólio</a:t>
            </a:r>
            <a:r>
              <a:rPr lang="en-US" dirty="0"/>
              <a:t> dos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um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Esses tempos limite podem ser configurados para qualquer intervalo de tempo, de cinco segundos a até 30 minutos ou mais.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Tempo expirado: Esse erro indica que você efetuou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muitos dados, de acordo com as políticas da sua organização. Os administradores incorporam essa política para evitar a lentidão de um aplicativo ou conjunto de dados. 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Como resolver? Você pode resolver esse erro efetuando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menos colunas ou linhas em uma única tabela. Utilizar agrupamentos e agregação. Junção de tabelas para reduzir a carga de processamento da tool. 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Contudo, entenda que quanto mais complexa sua query mais processamento e tempo para recuperar os dados. Podendo aumentar o tempo de implementação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90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Por exemplo, você pode combinar metade das colunas em uma consulta e a outra metade em uma consulta diferente. O Power Query pode mesclar essas duas consultas novamente depois que você terminar.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8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sua pasta de trabalho do Excel e realce os dados que você deseja importar.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Pressione o atalho de teclado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CTRL-T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 A primeira linha provavelmente será o cabeçalho das colunas.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Verifique se os cabeçalhos de coluna refletem como você deseja nomear suas colunas. Em seguida, tente importar os dados do Excel novamente. Desta vez, isso deverá funcionar.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9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0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35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6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40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23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68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31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90122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89311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connector/ne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cademiapme-my.sharepoint.com/:f:/g/personal/juliana_mascarenhas_dio_me/EqzO3X7iaKBBlR9kO66SEvAB1l4KRZXgHBW5Dmnro-uI4Q?e=5WUCrM" TargetMode="External"/><Relationship Id="rId4" Type="http://schemas.openxmlformats.org/officeDocument/2006/relationships/hyperlink" Target="https://learn.microsoft.com/pt-br/training/modules/get-data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7541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Coleta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Extração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</a:t>
            </a:r>
            <a:endParaRPr lang="en-US" sz="2400" i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de Dados com Power BI</a:t>
            </a:r>
            <a:endParaRPr lang="en-US" sz="2400" i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731259"/>
            <a:ext cx="4446313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Mudança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durante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local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datase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E46BBF0-F139-72A9-3178-41994998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20" y="1437938"/>
            <a:ext cx="3509846" cy="260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590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1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Captura de tela do Fluxo de dados do banco de dados SQL para o Power BI.">
            <a:extLst>
              <a:ext uri="{FF2B5EF4-FFF2-40B4-BE49-F238E27FC236}">
                <a16:creationId xmlns:a16="http://schemas.microsoft.com/office/drawing/2014/main" id="{7361D639-1387-5CB3-5CDF-7CCDD45E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44" y="1506416"/>
            <a:ext cx="6090557" cy="33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4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65D0BE-C7AC-95F7-F514-B2D9B8A29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82" y="886745"/>
            <a:ext cx="3468029" cy="2059741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A4AE0020-DE61-2D02-AA16-DE3B28B96618}"/>
              </a:ext>
            </a:extLst>
          </p:cNvPr>
          <p:cNvSpPr/>
          <p:nvPr/>
        </p:nvSpPr>
        <p:spPr>
          <a:xfrm rot="-2460000">
            <a:off x="6550002" y="2378220"/>
            <a:ext cx="975731" cy="48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17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0D3253C-9FE6-B661-BCF9-272B790F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1" y="1653049"/>
            <a:ext cx="4003089" cy="146861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Alterar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 a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786A321-CA44-509F-4C29-472DF023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364" y="2013379"/>
            <a:ext cx="3747407" cy="2659793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AC5B57F8-0271-61F8-D908-F2F5ECF28081}"/>
              </a:ext>
            </a:extLst>
          </p:cNvPr>
          <p:cNvSpPr/>
          <p:nvPr/>
        </p:nvSpPr>
        <p:spPr>
          <a:xfrm rot="1920000">
            <a:off x="3097353" y="3633973"/>
            <a:ext cx="1983920" cy="7347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0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Quando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2196623"/>
            <a:ext cx="4446313" cy="238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Seleção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 da base</a:t>
            </a:r>
            <a:endParaRPr lang="en-US" dirty="0"/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Carregamento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Junção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tabelas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44" y="1897007"/>
            <a:ext cx="3097650" cy="2611963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60CFB34-1E27-AA30-D7BC-B88173EE115D}"/>
              </a:ext>
            </a:extLst>
          </p:cNvPr>
          <p:cNvSpPr/>
          <p:nvPr/>
        </p:nvSpPr>
        <p:spPr>
          <a:xfrm>
            <a:off x="595993" y="1698172"/>
            <a:ext cx="3012621" cy="4980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Base de dados desde 2009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46ABAB-70A5-CF76-531D-3C3014A004B4}"/>
              </a:ext>
            </a:extLst>
          </p:cNvPr>
          <p:cNvSpPr/>
          <p:nvPr/>
        </p:nvSpPr>
        <p:spPr>
          <a:xfrm>
            <a:off x="1151165" y="2253344"/>
            <a:ext cx="3943349" cy="4980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Relatório para verificar Metas de Vendas</a:t>
            </a:r>
          </a:p>
        </p:txBody>
      </p:sp>
    </p:spTree>
    <p:extLst>
      <p:ext uri="{BB962C8B-B14F-4D97-AF65-F5344CB8AC3E}">
        <p14:creationId xmlns:p14="http://schemas.microsoft.com/office/powerpoint/2010/main" val="261469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3408789"/>
            <a:ext cx="1543050" cy="14120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Obs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894545"/>
            <a:ext cx="4446313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Teste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consulta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Utilize outro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teste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Vista no Power Query ?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30" y="1472465"/>
            <a:ext cx="3620164" cy="3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7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59DE46B-40F9-9D86-D404-B3C995B8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21" y="1542006"/>
            <a:ext cx="5298620" cy="3153502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3490432"/>
            <a:ext cx="1118508" cy="102830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E base NoSQL?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2101" y="1861888"/>
            <a:ext cx="28461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Document model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JSON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SQL Flavor</a:t>
            </a:r>
          </a:p>
        </p:txBody>
      </p:sp>
    </p:spTree>
    <p:extLst>
      <p:ext uri="{BB962C8B-B14F-4D97-AF65-F5344CB8AC3E}">
        <p14:creationId xmlns:p14="http://schemas.microsoft.com/office/powerpoint/2010/main" val="38262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Armazenamento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dados?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Importar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DirectQuery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E665B9A5-93DB-8C40-E80B-BC4A966061A6}"/>
              </a:ext>
            </a:extLst>
          </p:cNvPr>
          <p:cNvSpPr/>
          <p:nvPr/>
        </p:nvSpPr>
        <p:spPr>
          <a:xfrm>
            <a:off x="3192235" y="2698132"/>
            <a:ext cx="3404506" cy="3755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Facilidade x disponibilidade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3188153" y="3277961"/>
            <a:ext cx="3412671" cy="12573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Acesso aos dados</a:t>
            </a:r>
          </a:p>
          <a:p>
            <a:pPr algn="ctr"/>
            <a:r>
              <a:rPr lang="pt-BR" dirty="0">
                <a:cs typeface="Arial"/>
              </a:rPr>
              <a:t>Tempo de carregamento</a:t>
            </a:r>
          </a:p>
          <a:p>
            <a:pPr algn="ctr"/>
            <a:r>
              <a:rPr lang="pt-BR" dirty="0">
                <a:cs typeface="Arial"/>
              </a:rPr>
              <a:t>Permissão de acesso</a:t>
            </a:r>
          </a:p>
        </p:txBody>
      </p:sp>
      <p:pic>
        <p:nvPicPr>
          <p:cNvPr id="2050" name="Picture 2" descr="Captura de tela da lista de modo de armazenamento expandido.">
            <a:extLst>
              <a:ext uri="{FF2B5EF4-FFF2-40B4-BE49-F238E27FC236}">
                <a16:creationId xmlns:a16="http://schemas.microsoft.com/office/drawing/2014/main" id="{D44E772D-ABDC-5E2D-C8F5-854085A8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81" y="3018970"/>
            <a:ext cx="1620236" cy="14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Lidando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no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50" y="3136884"/>
            <a:ext cx="3079978" cy="1727234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65524" y="1879027"/>
            <a:ext cx="635621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Identificar</a:t>
            </a:r>
            <a:r>
              <a:rPr lang="en-US" sz="2000" dirty="0">
                <a:latin typeface="Calibri"/>
                <a:ea typeface="Calibri"/>
              </a:rPr>
              <a:t> e </a:t>
            </a:r>
            <a:r>
              <a:rPr lang="en-US" sz="2000" dirty="0" err="1">
                <a:latin typeface="Calibri"/>
                <a:ea typeface="Calibri"/>
              </a:rPr>
              <a:t>ligar</a:t>
            </a:r>
            <a:r>
              <a:rPr lang="en-US" sz="2000" dirty="0">
                <a:latin typeface="Calibri"/>
                <a:ea typeface="Calibri"/>
              </a:rPr>
              <a:t> a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origem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de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base de dados de </a:t>
            </a:r>
            <a:r>
              <a:rPr lang="en-US" sz="2000" dirty="0" err="1">
                <a:latin typeface="Calibri"/>
                <a:ea typeface="Calibri"/>
              </a:rPr>
              <a:t>diferentes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fontes</a:t>
            </a:r>
            <a:endParaRPr lang="en-US" sz="1200" dirty="0" err="1"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do Azure Analysis Services</a:t>
            </a:r>
            <a:endParaRPr lang="en-US" sz="120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Selecionar</a:t>
            </a:r>
            <a:r>
              <a:rPr lang="en-US" sz="2000" dirty="0">
                <a:latin typeface="Calibri"/>
                <a:ea typeface="Calibri"/>
              </a:rPr>
              <a:t> um modo de </a:t>
            </a:r>
            <a:r>
              <a:rPr lang="en-US" sz="2000" dirty="0" err="1">
                <a:latin typeface="Calibri"/>
                <a:ea typeface="Calibri"/>
              </a:rPr>
              <a:t>armazenamento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Corrigir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problemas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desempenho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>
                <a:latin typeface="Calibri"/>
                <a:ea typeface="Calibri"/>
              </a:rPr>
              <a:t>Resolver </a:t>
            </a:r>
            <a:r>
              <a:rPr lang="en-US" sz="2000" dirty="0" err="1">
                <a:latin typeface="Calibri"/>
                <a:ea typeface="Calibri"/>
              </a:rPr>
              <a:t>erros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importação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1200">
              <a:latin typeface="Calibri"/>
            </a:endParaRPr>
          </a:p>
          <a:p>
            <a:pPr marL="419100" indent="-342900" algn="just">
              <a:buSzPts val="2400"/>
              <a:buFont typeface="Arial"/>
              <a:buChar char="•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13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Issues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Problemas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828674" y="2926897"/>
            <a:ext cx="5804806" cy="18696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Gargalo de acesso</a:t>
            </a:r>
          </a:p>
          <a:p>
            <a:pPr algn="ctr"/>
            <a:r>
              <a:rPr lang="pt-BR" dirty="0">
                <a:cs typeface="Arial"/>
              </a:rPr>
              <a:t>Tempo de execução</a:t>
            </a:r>
          </a:p>
          <a:p>
            <a:pPr algn="ctr"/>
            <a:r>
              <a:rPr lang="pt-BR" dirty="0">
                <a:cs typeface="Arial"/>
              </a:rPr>
              <a:t>Lentidão no carregamento</a:t>
            </a:r>
          </a:p>
          <a:p>
            <a:pPr algn="ctr"/>
            <a:r>
              <a:rPr lang="pt-BR" dirty="0">
                <a:cs typeface="Arial"/>
              </a:rPr>
              <a:t>Erros de importação</a:t>
            </a:r>
          </a:p>
          <a:p>
            <a:pPr algn="ctr"/>
            <a:r>
              <a:rPr lang="pt-BR" dirty="0">
                <a:cs typeface="Arial"/>
              </a:rPr>
              <a:t>Falhas do disco, server e outros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253591" y="2134798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96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desempenho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Transformações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pela tool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servidor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(SQL)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604655" y="1865377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49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72" y="3931303"/>
            <a:ext cx="1143001" cy="106095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286431"/>
            <a:ext cx="7189514" cy="209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000" dirty="0">
                <a:latin typeface="Calibri"/>
              </a:rPr>
              <a:t>"O </a:t>
            </a:r>
            <a:r>
              <a:rPr lang="en-US" sz="2000" dirty="0" err="1">
                <a:latin typeface="Calibri"/>
              </a:rPr>
              <a:t>motivo</a:t>
            </a:r>
            <a:r>
              <a:rPr lang="en-US" sz="2000" dirty="0">
                <a:latin typeface="Calibri"/>
              </a:rPr>
              <a:t> para a </a:t>
            </a:r>
            <a:r>
              <a:rPr lang="en-US" sz="2000" dirty="0" err="1">
                <a:latin typeface="Calibri"/>
              </a:rPr>
              <a:t>implementação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deste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processo</a:t>
            </a:r>
            <a:r>
              <a:rPr lang="en-US" sz="2000" dirty="0">
                <a:latin typeface="Calibri"/>
              </a:rPr>
              <a:t> é </a:t>
            </a:r>
            <a:r>
              <a:rPr lang="en-US" sz="2000" dirty="0" err="1">
                <a:latin typeface="Calibri"/>
              </a:rPr>
              <a:t>garantir</a:t>
            </a:r>
            <a:r>
              <a:rPr lang="en-US" sz="2000" dirty="0">
                <a:latin typeface="Calibri"/>
              </a:rPr>
              <a:t> que </a:t>
            </a:r>
            <a:r>
              <a:rPr lang="en-US" sz="2000" dirty="0" err="1">
                <a:latin typeface="Calibri"/>
              </a:rPr>
              <a:t>estas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transformações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possam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acontecer</a:t>
            </a:r>
            <a:r>
              <a:rPr lang="en-US" sz="2000" dirty="0">
                <a:latin typeface="Calibri"/>
              </a:rPr>
              <a:t> no </a:t>
            </a:r>
            <a:r>
              <a:rPr lang="en-US" sz="2000" dirty="0" err="1">
                <a:latin typeface="Calibri"/>
              </a:rPr>
              <a:t>servidor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origem</a:t>
            </a:r>
            <a:r>
              <a:rPr lang="en-US" sz="2000" dirty="0">
                <a:latin typeface="Calibri"/>
              </a:rPr>
              <a:t> de dados original </a:t>
            </a:r>
            <a:r>
              <a:rPr lang="en-US" sz="2000" dirty="0" err="1">
                <a:latin typeface="Calibri"/>
              </a:rPr>
              <a:t>sem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sobrecarregar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recursos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computação</a:t>
            </a:r>
            <a:r>
              <a:rPr lang="en-US" sz="2000" dirty="0">
                <a:latin typeface="Calibri"/>
              </a:rPr>
              <a:t> do Power BI."</a:t>
            </a:r>
          </a:p>
          <a:p>
            <a:pPr marL="76200" lvl="1" algn="just"/>
            <a:endParaRPr lang="en-US" sz="2000" dirty="0">
              <a:latin typeface="Calibri"/>
            </a:endParaRPr>
          </a:p>
          <a:p>
            <a:pPr marL="76200" lvl="1" algn="r"/>
            <a:r>
              <a:rPr lang="en-US" sz="2000" dirty="0">
                <a:latin typeface="Calibri"/>
              </a:rPr>
              <a:t>Microsoft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3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3074" name="Picture 2" descr="Captura de tela da guia Ferramentas com as opções de diagnóstico de sessão no Editor do Power Query.">
            <a:extLst>
              <a:ext uri="{FF2B5EF4-FFF2-40B4-BE49-F238E27FC236}">
                <a16:creationId xmlns:a16="http://schemas.microsoft.com/office/drawing/2014/main" id="{28C2DECE-0D28-87B1-6E87-D6AAA1B7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0" y="2364003"/>
            <a:ext cx="8397274" cy="23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9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8" y="1649616"/>
            <a:ext cx="6258786" cy="200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Mais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eficiência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Compatibilidade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automática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</a:p>
        </p:txBody>
      </p:sp>
      <p:pic>
        <p:nvPicPr>
          <p:cNvPr id="5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196004F-D9EE-FDF7-C7CF-0FA34AE9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4" y="3710667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Performance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Processar</a:t>
            </a:r>
            <a:r>
              <a:rPr lang="en-US" sz="2400" dirty="0">
                <a:latin typeface="Calibri"/>
              </a:rPr>
              <a:t> dados </a:t>
            </a:r>
            <a:r>
              <a:rPr lang="en-US" sz="2400" dirty="0" err="1">
                <a:latin typeface="Calibri"/>
              </a:rPr>
              <a:t>na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origem</a:t>
            </a:r>
            <a:endParaRPr lang="pt-BR" sz="240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Utilizar</a:t>
            </a:r>
            <a:r>
              <a:rPr lang="en-US" sz="2400" dirty="0">
                <a:latin typeface="Calibri"/>
              </a:rPr>
              <a:t> SQL </a:t>
            </a:r>
            <a:r>
              <a:rPr lang="en-US" sz="2400" dirty="0" err="1">
                <a:latin typeface="Calibri"/>
              </a:rPr>
              <a:t>nativo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Separar</a:t>
            </a:r>
            <a:r>
              <a:rPr lang="en-US" sz="2400" dirty="0">
                <a:latin typeface="Calibri"/>
              </a:rPr>
              <a:t> data e a hora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campo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Manter a base a ser </a:t>
            </a:r>
            <a:r>
              <a:rPr lang="en-US" sz="2400" dirty="0" err="1">
                <a:latin typeface="Calibri"/>
              </a:rPr>
              <a:t>utilizada</a:t>
            </a:r>
            <a:endParaRPr lang="en-US" sz="2400" dirty="0">
              <a:latin typeface="Calibri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742948" y="1955184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709B0D65-097E-972F-87DF-CEBF27D7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06" y="2419663"/>
            <a:ext cx="2571750" cy="22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Importação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Importação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diversas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fontes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Mensagens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peculiares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Falhas</a:t>
            </a:r>
            <a:r>
              <a:rPr lang="en-US" sz="2400" dirty="0">
                <a:latin typeface="Calibri"/>
              </a:rPr>
              <a:t> de hardware w software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Falta de </a:t>
            </a:r>
            <a:r>
              <a:rPr lang="en-US" sz="2400" dirty="0" err="1">
                <a:latin typeface="Calibri"/>
              </a:rPr>
              <a:t>conformidade</a:t>
            </a:r>
            <a:r>
              <a:rPr lang="en-US" sz="2400" dirty="0">
                <a:latin typeface="Calibri"/>
              </a:rPr>
              <a:t> dos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732701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Que erros podemos encontrar?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consulta espirado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7B0701-33C6-7E7F-F5E5-ED37BCDB3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35" y="2332573"/>
            <a:ext cx="3518052" cy="241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ED09876-73CD-6766-A991-A36FA29EC26E}"/>
              </a:ext>
            </a:extLst>
          </p:cNvPr>
          <p:cNvSpPr/>
          <p:nvPr/>
        </p:nvSpPr>
        <p:spPr>
          <a:xfrm>
            <a:off x="2734504" y="2332573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</p:spTree>
    <p:extLst>
      <p:ext uri="{BB962C8B-B14F-4D97-AF65-F5344CB8AC3E}">
        <p14:creationId xmlns:p14="http://schemas.microsoft.com/office/powerpoint/2010/main" val="20705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571749"/>
            <a:ext cx="5586143" cy="16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“Se você precisar das linhas, das colunas e da complexidade, considere obter pequenas partes de dados e, em seguida, juntá-las novamente usando o Power Query.”</a:t>
            </a:r>
          </a:p>
          <a:p>
            <a:pPr marL="76200" lvl="1" algn="r"/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lvl="1" algn="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Microsoft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342395" y="1543622"/>
            <a:ext cx="2605058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fazer?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Coletando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fontes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distintas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124B44-B2CD-069E-9F63-D18E94566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67752"/>
            <a:ext cx="5889061" cy="130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50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678045-BD9D-42A1-4500-8FB9F4B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0" y="3008019"/>
            <a:ext cx="3991955" cy="18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7D7627-6364-3731-477D-86BBFA701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04" y="1628517"/>
            <a:ext cx="5448073" cy="2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1806900" y="1777742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F86D9A-198D-84CF-C3AD-BAE88A5D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96" y="1422882"/>
            <a:ext cx="2794587" cy="32972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314547-5BC9-26A0-B85F-ECCCC61CB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3054150"/>
            <a:ext cx="4335131" cy="1702402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ED7D5070-75DF-456C-89E6-984FBDA1C939}"/>
              </a:ext>
            </a:extLst>
          </p:cNvPr>
          <p:cNvSpPr/>
          <p:nvPr/>
        </p:nvSpPr>
        <p:spPr>
          <a:xfrm rot="14386568" flipV="1">
            <a:off x="4381425" y="2172593"/>
            <a:ext cx="701501" cy="19019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1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1"/>
            <a:ext cx="5589314" cy="133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Colunas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branco</a:t>
            </a:r>
            <a:r>
              <a:rPr lang="en-US" sz="2400" dirty="0">
                <a:latin typeface="Calibri"/>
              </a:rPr>
              <a:t> </a:t>
            </a: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Erro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interpretação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centrada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nos</a:t>
            </a:r>
            <a:r>
              <a:rPr lang="en-US" sz="2400" dirty="0">
                <a:latin typeface="Calibri"/>
              </a:rPr>
              <a:t>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642347" y="1732701"/>
            <a:ext cx="2894341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Erro de tipo de dados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F5418E-702B-B319-3564-8697D66D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25" y="1620794"/>
            <a:ext cx="2629128" cy="2179509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4716EDF-7A1F-B55B-B455-A899F45CEB0C}"/>
              </a:ext>
            </a:extLst>
          </p:cNvPr>
          <p:cNvGrpSpPr/>
          <p:nvPr/>
        </p:nvGrpSpPr>
        <p:grpSpPr>
          <a:xfrm>
            <a:off x="442086" y="3982446"/>
            <a:ext cx="7720051" cy="1049008"/>
            <a:chOff x="442086" y="3982446"/>
            <a:chExt cx="7720051" cy="104900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782FB98-6A6C-FD9E-0CFE-981FADBC3889}"/>
                </a:ext>
              </a:extLst>
            </p:cNvPr>
            <p:cNvSpPr txBox="1"/>
            <p:nvPr/>
          </p:nvSpPr>
          <p:spPr>
            <a:xfrm>
              <a:off x="442086" y="4102374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3499E9E-8FCE-2582-6DAD-65CC5DBF96AF}"/>
                </a:ext>
              </a:extLst>
            </p:cNvPr>
            <p:cNvSpPr txBox="1"/>
            <p:nvPr/>
          </p:nvSpPr>
          <p:spPr>
            <a:xfrm>
              <a:off x="1393954" y="4549895"/>
              <a:ext cx="57020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CAST(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as varchar(10))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Seta: Dobrada para Cima 10">
              <a:extLst>
                <a:ext uri="{FF2B5EF4-FFF2-40B4-BE49-F238E27FC236}">
                  <a16:creationId xmlns:a16="http://schemas.microsoft.com/office/drawing/2014/main" id="{4F680CF5-D859-923A-B6F2-525AA3850503}"/>
                </a:ext>
              </a:extLst>
            </p:cNvPr>
            <p:cNvSpPr/>
            <p:nvPr/>
          </p:nvSpPr>
          <p:spPr>
            <a:xfrm rot="5400000">
              <a:off x="862277" y="4321512"/>
              <a:ext cx="307777" cy="548902"/>
            </a:xfrm>
            <a:prstGeom prst="bentUp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198" name="Picture 6" descr="Microsoft SQL Server icon in Color Style">
              <a:extLst>
                <a:ext uri="{FF2B5EF4-FFF2-40B4-BE49-F238E27FC236}">
                  <a16:creationId xmlns:a16="http://schemas.microsoft.com/office/drawing/2014/main" id="{8AE65E97-B63E-4760-0FD0-1B049C97A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129" y="3982446"/>
              <a:ext cx="1049008" cy="1049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52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Coletando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dados do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endParaRPr lang="en-US" sz="24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53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100853"/>
            <a:ext cx="4056996" cy="170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Instale</a:t>
            </a:r>
            <a:r>
              <a:rPr lang="en-US" sz="2000" dirty="0">
                <a:latin typeface="Calibri"/>
              </a:rPr>
              <a:t> o </a:t>
            </a:r>
            <a:r>
              <a:rPr lang="en-US" sz="2000" dirty="0" err="1">
                <a:latin typeface="Calibri"/>
              </a:rPr>
              <a:t>Conector</a:t>
            </a:r>
            <a:r>
              <a:rPr lang="en-US" sz="2000" dirty="0">
                <a:latin typeface="Calibri"/>
              </a:rPr>
              <a:t>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Obter</a:t>
            </a:r>
            <a:r>
              <a:rPr lang="en-US" sz="2000" dirty="0">
                <a:latin typeface="Calibri"/>
              </a:rPr>
              <a:t> dados </a:t>
            </a:r>
          </a:p>
          <a:p>
            <a:pPr marL="419100" lvl="1" indent="-342900">
              <a:buChar char="•"/>
            </a:pPr>
            <a:r>
              <a:rPr lang="en-US" sz="2000" dirty="0">
                <a:latin typeface="Calibri"/>
              </a:rPr>
              <a:t>Banco de Dados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Forneça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dados de login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1A4A6A-DA48-205D-18E0-5FC6D965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695" y="2244957"/>
            <a:ext cx="4549439" cy="17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917DA3-19D0-584D-7BCF-A48A9D35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" y="2343593"/>
            <a:ext cx="4353306" cy="2406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D548DD-F760-F5BD-BD8D-8F800500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98" y="1481050"/>
            <a:ext cx="3946864" cy="31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6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Integração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CA1F94-BDF0-1078-0FA9-9A6272CC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1481050"/>
            <a:ext cx="5586608" cy="34614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FA8A633-2A41-56EB-7114-75EB8803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50" y="858374"/>
            <a:ext cx="3096025" cy="2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7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Links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úteis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8275" y="1731259"/>
            <a:ext cx="7951977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3"/>
              </a:rPr>
              <a:t>https://dev.mysql.com/downloads/connector/net/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4"/>
              </a:rPr>
              <a:t>https://learn.microsoft.com/pt-br/training/modules/get-data/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5"/>
              </a:rPr>
              <a:t>dataset_powerbi</a:t>
            </a:r>
            <a:endParaRPr lang="en-US" sz="18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05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Realidade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– Fontes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Heterogêneas</a:t>
            </a:r>
            <a:endParaRPr lang="pt-BR" sz="1200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98780C58-12EA-BC3E-7BBF-F550C9D1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72" y="1554549"/>
            <a:ext cx="5298775" cy="3436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Dados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Manipular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Remover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erros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Combinar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resultados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Agrupar 610">
            <a:extLst>
              <a:ext uri="{FF2B5EF4-FFF2-40B4-BE49-F238E27FC236}">
                <a16:creationId xmlns:a16="http://schemas.microsoft.com/office/drawing/2014/main" id="{F7F23D9D-F37C-15AA-74D8-76E6A43360C0}"/>
              </a:ext>
            </a:extLst>
          </p:cNvPr>
          <p:cNvGrpSpPr/>
          <p:nvPr/>
        </p:nvGrpSpPr>
        <p:grpSpPr>
          <a:xfrm>
            <a:off x="448574" y="2257339"/>
            <a:ext cx="3116291" cy="2326522"/>
            <a:chOff x="448574" y="2257339"/>
            <a:chExt cx="3116291" cy="2326522"/>
          </a:xfrm>
        </p:grpSpPr>
        <p:sp>
          <p:nvSpPr>
            <p:cNvPr id="597" name="Retângulo: Cantos Arredondados 596">
              <a:extLst>
                <a:ext uri="{FF2B5EF4-FFF2-40B4-BE49-F238E27FC236}">
                  <a16:creationId xmlns:a16="http://schemas.microsoft.com/office/drawing/2014/main" id="{FAE3B2EB-3E1A-25AA-3529-453C1FFDE1B8}"/>
                </a:ext>
              </a:extLst>
            </p:cNvPr>
            <p:cNvSpPr/>
            <p:nvPr/>
          </p:nvSpPr>
          <p:spPr>
            <a:xfrm>
              <a:off x="448574" y="2481173"/>
              <a:ext cx="3116291" cy="21026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0" name="Balão de Fala: Retângulo com Cantos Arredondados 609">
              <a:extLst>
                <a:ext uri="{FF2B5EF4-FFF2-40B4-BE49-F238E27FC236}">
                  <a16:creationId xmlns:a16="http://schemas.microsoft.com/office/drawing/2014/main" id="{AAC613ED-E29E-7DBD-C3D6-825C063A2A6A}"/>
                </a:ext>
              </a:extLst>
            </p:cNvPr>
            <p:cNvSpPr/>
            <p:nvPr/>
          </p:nvSpPr>
          <p:spPr>
            <a:xfrm>
              <a:off x="2165769" y="2257339"/>
              <a:ext cx="1196915" cy="452887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Foco</a:t>
              </a:r>
              <a:endParaRPr lang="pt-BR" dirty="0"/>
            </a:p>
          </p:txBody>
        </p:sp>
      </p:grp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 no Power BI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6" name="Diagrama 6">
            <a:extLst>
              <a:ext uri="{FF2B5EF4-FFF2-40B4-BE49-F238E27FC236}">
                <a16:creationId xmlns:a16="http://schemas.microsoft.com/office/drawing/2014/main" id="{84D2D047-2DC7-A888-624D-9598862D5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517398"/>
              </p:ext>
            </p:extLst>
          </p:nvPr>
        </p:nvGraphicFramePr>
        <p:xfrm>
          <a:off x="560718" y="2263354"/>
          <a:ext cx="7903952" cy="227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2399019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Ficheiros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csv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txt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excel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30536ED6-2319-0FE7-4DD6-BF3D826A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998" y="1955271"/>
            <a:ext cx="2743200" cy="24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613581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onde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vem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Local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Onedrive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pessoal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Sharepoint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Banco de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Sistemas, APIs, ….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96119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005ED-3E83-4491-A0BB-C36D335FE14D}">
  <ds:schemaRefs>
    <ds:schemaRef ds:uri="851b35d3-0456-4d6a-bc2f-da927e91d158"/>
    <ds:schemaRef ds:uri="http://www.w3.org/XML/1998/namespace"/>
    <ds:schemaRef ds:uri="19483571-f922-4e8e-9c1c-26f0a2252132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CCB6603-19E0-40B1-B738-EC8686C293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1644</Words>
  <Application>Microsoft Office PowerPoint</Application>
  <PresentationFormat>Apresentação na tela (16:9)</PresentationFormat>
  <Paragraphs>266</Paragraphs>
  <Slides>38</Slides>
  <Notes>38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3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</cp:lastModifiedBy>
  <cp:revision>989</cp:revision>
  <dcterms:modified xsi:type="dcterms:W3CDTF">2024-04-24T18:58:12Z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